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46" r:id="rId3"/>
    <p:sldId id="349" r:id="rId4"/>
    <p:sldId id="350" r:id="rId5"/>
    <p:sldId id="334" r:id="rId6"/>
    <p:sldId id="340" r:id="rId7"/>
    <p:sldId id="342" r:id="rId8"/>
    <p:sldId id="345" r:id="rId9"/>
    <p:sldId id="351" r:id="rId10"/>
    <p:sldId id="347" r:id="rId11"/>
    <p:sldId id="352" r:id="rId12"/>
    <p:sldId id="348" r:id="rId13"/>
    <p:sldId id="353" r:id="rId14"/>
    <p:sldId id="358" r:id="rId15"/>
    <p:sldId id="355" r:id="rId16"/>
    <p:sldId id="356" r:id="rId17"/>
    <p:sldId id="362" r:id="rId18"/>
    <p:sldId id="357" r:id="rId19"/>
    <p:sldId id="369" r:id="rId20"/>
    <p:sldId id="370" r:id="rId21"/>
    <p:sldId id="333" r:id="rId22"/>
    <p:sldId id="368" r:id="rId23"/>
    <p:sldId id="372" r:id="rId24"/>
    <p:sldId id="373" r:id="rId25"/>
    <p:sldId id="363" r:id="rId26"/>
    <p:sldId id="366" r:id="rId27"/>
    <p:sldId id="365" r:id="rId28"/>
    <p:sldId id="367" r:id="rId29"/>
    <p:sldId id="374" r:id="rId30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00"/>
    <a:srgbClr val="0069B8"/>
    <a:srgbClr val="D9090A"/>
    <a:srgbClr val="C50A0A"/>
    <a:srgbClr val="AC0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2"/>
    <p:restoredTop sz="95746"/>
  </p:normalViewPr>
  <p:slideViewPr>
    <p:cSldViewPr snapToGrid="0">
      <p:cViewPr varScale="1">
        <p:scale>
          <a:sx n="111" d="100"/>
          <a:sy n="111" d="100"/>
        </p:scale>
        <p:origin x="848" y="192"/>
      </p:cViewPr>
      <p:guideLst/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16:42:46.578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139 0,'-62'0,"12"0,44 0,-14 0,82 4,-62-3,72 3,-59-4,-8 2,6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16:42:59.96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65,'81'0,"0"0,3 0,1 0,-2 0,2 0,4 0,1 0,-3 0,1 0,3 0,0 0,-9 0,-1 0,-4 0,-1 0,-1 0,-2 0,-6 0,-2 0,0 0,-3 0,-4 0,-3 0,36-6,-13-1,-4 1,-3 0,-5 6,-7 0,-15 0,-11 0,-12 0,16 0,26 0,-11 0,4 0,5 0,2 0,0 0,-1 0,-9 0,-2 0,35 0,-9 0,-11 0,-7 0,-3-2,2-1,2-2,3-1,-5 1,8 1,-28 3,17 1,-9-3,20-1,5 0,-9 1,-12 3,-3 0,4 0,6 0,2 0,1 0,2 0,6 0,1 0,-4 0,-10 0,-9 0,4 0,10 0,10 0,2 0,-6 0,-7 0,-7 0,1 0,13 0,16 0,10 0,-5 0,-16 0,-19 0,-9 0,4 1,4 1,4 2,-7-1,-7-1,-6-1,0 4,5 1,3 3,1-2,-3-2,1-3,3 1,13 6,7 5,1 0,-7-4,-15-5,-11-2,-2 3,-1 1,0-2,-2-1,-4-3,4-1,-4 0,3 0,-6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16:42:50.978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70,'89'0,"5"0,-15 0,0 0,-10 0,-3 0,3 1,5 4,8 3,-9 3,-3 0,-4-2,-1-4,6 1,-3-2,-5 4,-19-4,9-2,9-11,30-4,-38 5,1-1,-1 0,-1 1,45-5,-14 2,-7 3,-1 4,6 1,-1 2,-7 1,-11 0,-13 0,-9 0,12 0,8 0,11 0,3 0,-4 0,11 0,16 0,-44 1,0 1,-3-1,-1 1,34 2,-20-1,-5-2,1-1,9 0,-1 0,-8 0,-6 0,-24 0,18 0,13 0,-12 0,5 0,12 0,5 0,5-1,1-1,1 0,-1 0,-7-1,-2 0,-9 1,-2 0,34 1,-24 1,-13 0,-7-3,5 0,7-1,0 2,-1 2,-9-3,-3 0,-3-2,-3 0,0 1,-3-1,-1 2,-2 0,4 3,0 0,-2 0,-2 0,-6 0,-3 0,4 0,-5 0,4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16:42:56.244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537 1,'-77'0,"-2"0,26 0,-6 0,12 0,7 0,9 0,6 0,1 0,-6 4,6-3,-4 4,9-5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16:42:59.96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65,'81'0,"0"0,3 0,1 0,-2 0,2 0,4 0,1 0,-3 0,1 0,3 0,0 0,-9 0,-1 0,-4 0,-1 0,-1 0,-2 0,-6 0,-2 0,0 0,-3 0,-4 0,-3 0,36-6,-13-1,-4 1,-3 0,-5 6,-7 0,-15 0,-11 0,-12 0,16 0,26 0,-11 0,4 0,5 0,2 0,0 0,-1 0,-9 0,-2 0,35 0,-9 0,-11 0,-7 0,-3-2,2-1,2-2,3-1,-5 1,8 1,-28 3,17 1,-9-3,20-1,5 0,-9 1,-12 3,-3 0,4 0,6 0,2 0,1 0,2 0,6 0,1 0,-4 0,-10 0,-9 0,4 0,10 0,10 0,2 0,-6 0,-7 0,-7 0,1 0,13 0,16 0,10 0,-5 0,-16 0,-19 0,-9 0,4 1,4 1,4 2,-7-1,-7-1,-6-1,0 4,5 1,3 3,1-2,-3-2,1-3,3 1,13 6,7 5,1 0,-7-4,-15-5,-11-2,-2 3,-1 1,0-2,-2-1,-4-3,4-1,-4 0,3 0,-6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16:39:48.31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89 202,'69'0,"0"0,5 0,1 0,2 0,-2 0,-7 0,-4 0,33 0,-32 0,-7 0,1 3,5 1,1 2,-9 1,-11-1,-10 1,-4 2,0 1,-3 1,0-3,-4-1,8 1,-5-2,6 3,-6-5,2-2,2 1,1 0,-4-1,-1 3,-1-1,5-1,3-1,2-2,-3 0,-3 0,-1 0,4 0,8 0,2 0,-3 0,-6 3,-5 0,-3 0,-2 0,7-3,-8 0,11 0,-10 0,1 0,7 0,-9 0,5 0,-2 0,-5 0,10 0,-6-13,2 3,-4-11,-4 7,-5-6,-5-8,-6 3,-6-6,-7 10,0 0,-8-2,-1 8,-2 0,-6 8,0-1,1 5,-6 0,6 3,-3-2,1-1,1 0,-4 1,-1 1,-3 1,-1 0,4 0,0-2,-3-1,-2 0,-4 1,1 1,7-2,1-1,4-1,-2 1,-1-1,-2 0,-1 0,-4 0,-1 2,-4 0,1 3,3 0,1 0,2 0,0 0,-1 0,1 0,0 0,-3 0,-4 0,-3 0,0 0,1 0,3 0,-1 0,-4 0,-1 0,1 0,6 0,7 0,4 0,-2 0,-4 0,-4 0,-2 0,6 0,2 0,2 0,0 0,1 0,3 0,3 1,-7 5,5-1,-7 1,9-2,2 0,-5 2,7-1,-12-2,6-3,-4 0,8 4,28 38,-2-21,21 29,-17-34,2 6,4 13,-3-2,3 9,-6-14,1-2,-1-4,2 10,2-5,-3 7,0-12,4-1,12-7,-1-4,8-5,-1-5,-4 0,25 0,1 0,9 0,3 0,-5 0,6 0,8 0,1 0,-1 0,-3 0,-4 0,-6 0,0 0,2 0,-3 0,0 0,-5 0,-6 0,-5 0,-1 3,-3 0,0 0,1 0,-6-2,-3 1,-2 4,1 0,4-2,6-1,2-3,-3 0,-7 0,-5 0,-1 0,-1 0,2 0,-2 0,7 0,-10 0,10 0,-9 0,7 0,-4 0,5 0,-10 0,6 0,-1 0,-2 0,7 0,-8-1,8-3,-8-1,4-1,-3-3,4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16:39:57.44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0 219,'86'0,"5"0,-13 0,10 0,-1 0,8 0,-1 0,-1 0,-5 0,-18 0,-6 0,-6 0,-12 0,-10 0,-6 0,-3 0,5 0,1 0,2 0,2-4,1-2,7-1,4 1,-1 4,-1 2,-9 0,-2 0,0 0,-1 0,-1 0,-1 0,-1 0,4-1,4-2,7-3,-3-1,-4 3,-5 1,-2 3,1 0,-2 0,-4 0,-6 1,1 16,2-12,37 11,34-16,-31 0,5 0,3-1,0-1,-8 0,-2 0,-7 0,-3-1,38-7,-6-6,-9-5,-11-1,-17 7,-12 7,-2 5,1 1,2-3,-2-2,-3-2,0 2,0 4,3-1,-3 2,-4-3,-6-1,6 2,-4 1,5 3,1 0,-10 0,10 0,-5 0,-3 0,8 0,-8 0,6 0,-11 31,-5-14,-9 23,-3-17,0-5,-4 16,-4-13,-10 3,-20-16,-1-4,-18-4,7 0,-9 0,-1 0,4 0,7 0,3 0,-1 0,1 0,0 0,3 0,3 0,-1 0,1 0,-1 0,-2 0,2 0,2 0,2 0,0 0,-1 0,-8 0,-6 0,-6 0,-1 0,3 0,3 0,7 0,0 0,0 0,-1 0,-2 0,-1 0,0 0,3 0,2 0,-1 0,3 0,1 0,3 0,3 0,-4 0,0 0,0 0,1 0,5 0,2-2,2-1,0-3,-1 1,1 1,3 2,3-1,-7-2,7-1,-9 1,8 0,-3 3,-1-1,1 1,-3 2,-2 0,-3 0,-3 0,-1 0,-1 0,1-3,5 0,4-1,3 2,3 2,-8 0,6 0,-7 0,9 0,2 0,-11 0,7 0,-7 0,10 0,0 0,-2 0,-5 0,5 0,-5 0,9 0,-8 0,1 0,4 0,-11 0,16 0,-10 0,0 0,6 0,-6 0,0 0,7 0,-7 0,0 0,7 0,-6 0,3 0,4 0,-2-23,33-9,-5-3,20 4,2 25,-7 5,14 1,11 0,-1 0,30 0,7-4,15-4,-43 3,1 1,-1 0,-1 0,46-3,-5 2,-1-3,7 1,-47 5,1 1,2 0,0 0,-2 1,-1 0,42 0,-14 0,-11 0,-4 0,2 0,3 0,-2 0,-4 0,-4 0,-2 0,-2 0,3 0,2 0,-1 0,-1 0,-4 0,-4 0,-4 0,-3 0,-4 0,-2 0,-1 0,0 0,-1 0,3 0,1 0,-1 0,-2 0,-1 0,-2 0,2 0,-4 0,-4 0,-3 0,9 0,-2 0,7 0,-10 0,-5 0,7 0,-7 0,12 0,-14 0,8 0,1 0,-3 0,4 0,-4 0,-2 0,7 0,-8 0,5 0,1 0,-4 0,4 0,-8 0,4 0,3-3,-3 1,0-2,1 3,1 1,-4 0,5 0,-4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16:42:46.578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139 0,'-62'0,"12"0,44 0,-14 0,82 4,-62-3,72 3,-59-4,-8 2,6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16:42:50.978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70,'89'0,"5"0,-15 0,0 0,-10 0,-3 0,3 1,5 4,8 3,-9 3,-3 0,-4-2,-1-4,6 1,-3-2,-5 4,-19-4,9-2,9-11,30-4,-38 5,1-1,-1 0,-1 1,45-5,-14 2,-7 3,-1 4,6 1,-1 2,-7 1,-11 0,-13 0,-9 0,12 0,8 0,11 0,3 0,-4 0,11 0,16 0,-44 1,0 1,-3-1,-1 1,34 2,-20-1,-5-2,1-1,9 0,-1 0,-8 0,-6 0,-24 0,18 0,13 0,-12 0,5 0,12 0,5 0,5-1,1-1,1 0,-1 0,-7-1,-2 0,-9 1,-2 0,34 1,-24 1,-13 0,-7-3,5 0,7-1,0 2,-1 2,-9-3,-3 0,-3-2,-3 0,0 1,-3-1,-1 2,-2 0,4 3,0 0,-2 0,-2 0,-6 0,-3 0,4 0,-5 0,4 1,-5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16:42:56.244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537 1,'-77'0,"-2"0,26 0,-6 0,12 0,7 0,9 0,6 0,1 0,-6 4,6-3,-4 4,9-5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3D916-5B10-9941-A064-C94059D62B8E}" type="datetimeFigureOut">
              <a:rPr lang="en-CO" smtClean="0"/>
              <a:t>5/11/23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46EBE-CA56-0F4C-B661-8EFB3A30456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1904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8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961224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17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97255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18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43049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25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78597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26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463749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27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37175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28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699512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29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45583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9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28322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10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3926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16272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37171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652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52833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3875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population there are described by high age independent death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46EBE-CA56-0F4C-B661-8EFB3A304565}" type="slidenum">
              <a:rPr lang="en-CO" smtClean="0"/>
              <a:t>16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1866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E6C9-F6D5-FDFC-B927-E7A2F76F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96DE9-F1B8-6702-174E-3E3C93A37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6CD74-0DDB-5F44-66F0-F9E0AA3A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81050-51D9-495A-DA7F-1A03AC66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0425-1E05-A6E4-922A-DE9AA709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6184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359C-0B6F-3C48-898B-5FAEF8EC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6486-9919-92C2-E931-4D892FE55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88EE7-A867-42F2-5BEE-0B34A524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A13B8-18C7-0C23-B5AF-B0637303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8D9C8-E814-E2E9-1D5A-1C319557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9998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FF585-8F92-78BA-F85E-C1A7074CB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5AADC-1BC5-4EEC-507D-DEA8448CA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E299-F69C-6870-05ED-B8239AF6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3DB5-6B5F-E203-7A13-8D9121EDA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4CBEA-C95C-8A50-ED69-7D833C60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6655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CF69-3FFD-B4F4-CF86-50C95E77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7A8E-D2A4-13B3-6E39-96A43CF82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E2430-5EC8-31CD-3D82-D497D71E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1642D-8654-4466-AF0F-7F40D5A8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F043E-0420-8CA5-7F80-AA875DFC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3811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EED4-95F0-788C-975E-34FF264F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D4E92-E26E-C883-0306-3108B362E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6B33-A99E-801A-952E-95B585DE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3CB3A-AA06-3202-1B14-2DE9BFE3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8FD6-B57F-0EEB-32E7-56A45BF86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6606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819A-7876-17DA-DFEC-B3DBE50E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DA2C-0022-3F46-5BEE-02416FBD9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E0139-3EE2-DCAC-96DB-4BA39EF99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E7945-ACBC-FDD1-3E6C-84E7C9990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6FA5D-025D-D5BF-F166-47C80359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683C4-4D30-CC72-B008-BA43134D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504345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A3CE-647B-DD12-AEAE-C077C40E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60927-A0B1-6F5C-C2BE-7A93C7B63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F5DA6-7D1C-BCC7-C788-43EED52A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FE7A3-8E4D-554D-9E18-7E4AC680C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CC2C1B-8411-9F10-0B21-012059245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25480-D8DC-EA05-9833-7BEC691A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B578C-EAEE-90AE-F862-B0ACF0CD0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F50BDA-96A4-809B-99B5-381A5858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9859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5802-B2C9-BEDA-4328-83E6D41B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F69FA-D606-FC3A-8087-3E109351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3DDDD-DB41-B5FE-C8B1-9F8673878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6713F-A789-72CE-75CF-3D6C14C3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5455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5F06D-5E14-5C44-9A5F-304FDA0A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44B2E-1C04-ACAD-E280-F29DA90D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9BE24-E3D1-7985-87A9-C545ED85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4300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1377-FE48-6806-7227-E7013D1B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B5E4-2E9E-6404-3257-8A61F4E0A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66F8D-E9BD-648F-1E43-98FCE75F1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53BE6-766C-2374-E179-45BDA4BBA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0A6C8-15FC-8C0C-95EC-FA45F8DF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7C66C-A9A4-A2FF-54F0-E73283EC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1740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77F86-5F43-AF7A-9B9C-9756C1EC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1F637E-524B-4BC0-F60D-487C0A376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0419F-8EF3-B7A1-3BCA-A6A3673E6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21608-34DE-8382-FF72-82FDC6A7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7324-DAEE-2344-FE41-984249DA1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D64C3-45A7-3EA6-9A49-AB2F6F37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0893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04691-3F8F-0DE1-5B46-28D77F14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DC8E9-F0BD-FC00-1DD1-5356117B9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89F85-9947-7F3B-4368-C2611D749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4DE2A-A512-7A4B-850C-F5E25311DEB3}" type="datetimeFigureOut">
              <a:rPr lang="en-CO" smtClean="0"/>
              <a:t>5/11/23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B3F9-B9CD-D178-06A0-00D2140C8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CE7B4-58E6-B7FF-CCFA-B0B77BE8C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A324D-D4E9-D547-8951-8C77FBC93E3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81293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9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22.png"/><Relationship Id="rId5" Type="http://schemas.openxmlformats.org/officeDocument/2006/relationships/image" Target="../media/image27.png"/><Relationship Id="rId15" Type="http://schemas.openxmlformats.org/officeDocument/2006/relationships/image" Target="../media/image24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1.png"/><Relationship Id="rId14" Type="http://schemas.openxmlformats.org/officeDocument/2006/relationships/customXml" Target="../ink/ink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C9CB02-DC8F-97E7-7003-19B7F2BB5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407" t="5581" r="72743" b="51342"/>
          <a:stretch/>
        </p:blipFill>
        <p:spPr>
          <a:xfrm>
            <a:off x="800175" y="85290"/>
            <a:ext cx="965150" cy="2514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2438E4-C540-2A3F-49FA-9880E4440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t="50000" r="71078" b="5393"/>
          <a:stretch/>
        </p:blipFill>
        <p:spPr>
          <a:xfrm>
            <a:off x="630734" y="4088627"/>
            <a:ext cx="1196788" cy="2550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1E26D0-43D8-FC8E-F10D-15172634C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64366" t="50000" r="7456"/>
          <a:stretch/>
        </p:blipFill>
        <p:spPr>
          <a:xfrm>
            <a:off x="9810997" y="4066316"/>
            <a:ext cx="999417" cy="2450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7CABC0-349A-98E5-9217-AE990D046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33128" t="3357" r="42101" b="56251"/>
          <a:stretch/>
        </p:blipFill>
        <p:spPr>
          <a:xfrm rot="16200000">
            <a:off x="8668249" y="-429152"/>
            <a:ext cx="1229407" cy="2770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18FFED-D2F0-30F8-D0CA-E73E5D8BA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67957" b="51342"/>
          <a:stretch/>
        </p:blipFill>
        <p:spPr>
          <a:xfrm rot="19268767">
            <a:off x="4569594" y="19731"/>
            <a:ext cx="1021543" cy="2143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D36F6-B76B-2443-20B8-46B65FB732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1759825"/>
            <a:ext cx="12192000" cy="3141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24EAC-6C60-42C0-BDC2-EDF415D80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130" y="677250"/>
            <a:ext cx="10125740" cy="2776317"/>
          </a:xfrm>
        </p:spPr>
        <p:txBody>
          <a:bodyPr>
            <a:noAutofit/>
          </a:bodyPr>
          <a:lstStyle/>
          <a:p>
            <a:r>
              <a:rPr lang="es-ES_tradnl" sz="4500" dirty="0" err="1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es-ES_tradnl" sz="4500" dirty="0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_tradnl" sz="4500" dirty="0" err="1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mortality</a:t>
            </a:r>
            <a:r>
              <a:rPr lang="es-ES_tradnl" sz="4500" dirty="0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Human </a:t>
            </a:r>
            <a:r>
              <a:rPr lang="es-ES_tradnl" sz="4500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Aging</a:t>
            </a:r>
            <a:r>
              <a:rPr lang="es-ES_tradnl" sz="4500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_tradnl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3A68B4-DD67-2DB6-516A-55A04F26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35063" t="52346" r="40823" b="2222"/>
          <a:stretch/>
        </p:blipFill>
        <p:spPr>
          <a:xfrm rot="16200000">
            <a:off x="4123883" y="4272209"/>
            <a:ext cx="1124833" cy="292838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75340B-E021-FFA3-67FA-D2271823A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182"/>
            <a:ext cx="9144000" cy="917427"/>
          </a:xfrm>
        </p:spPr>
        <p:txBody>
          <a:bodyPr/>
          <a:lstStyle/>
          <a:p>
            <a:r>
              <a:rPr lang="en-CO" dirty="0"/>
              <a:t>Rafael Enrique Velásquez </a:t>
            </a:r>
            <a:r>
              <a:rPr lang="en-CO"/>
              <a:t>Rojas </a:t>
            </a:r>
            <a:endParaRPr lang="en-CO" dirty="0"/>
          </a:p>
        </p:txBody>
      </p:sp>
      <p:pic>
        <p:nvPicPr>
          <p:cNvPr id="1026" name="Picture 2" descr="Logo and Seal - About - Dalhousie University">
            <a:extLst>
              <a:ext uri="{FF2B5EF4-FFF2-40B4-BE49-F238E27FC236}">
                <a16:creationId xmlns:a16="http://schemas.microsoft.com/office/drawing/2014/main" id="{DE75BFE7-3BE9-EBBD-383A-39FCF42F9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52" y="5517593"/>
            <a:ext cx="3835191" cy="10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to model the exponential increment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3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A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t="-16216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867187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model to explain the exponential increment of mortality with age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18BE3D-CC08-D90A-C63A-F6FC886D3BDE}"/>
              </a:ext>
            </a:extLst>
          </p:cNvPr>
          <p:cNvSpPr txBox="1">
            <a:spLocks/>
          </p:cNvSpPr>
          <p:nvPr/>
        </p:nvSpPr>
        <p:spPr>
          <a:xfrm>
            <a:off x="588935" y="2589355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age dependent term and age independent term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1B655E67-F685-FB1A-BC70-F18457E43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96" r="8095"/>
          <a:stretch/>
        </p:blipFill>
        <p:spPr>
          <a:xfrm>
            <a:off x="5469146" y="2738183"/>
            <a:ext cx="5735649" cy="3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2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4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293749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exponential mortality 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1322344C-7259-8C0B-9DE5-438ABCFC9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144" y="326039"/>
            <a:ext cx="6375400" cy="5778500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A110E421-A2A0-0D2A-FA5B-6E2BAF5F3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52372" y="869950"/>
            <a:ext cx="63754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8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4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293749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exponential mortality 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1322344C-7259-8C0B-9DE5-438ABCFC9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144" y="326039"/>
            <a:ext cx="6375400" cy="5778500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A110E421-A2A0-0D2A-FA5B-6E2BAF5F3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52372" y="869950"/>
            <a:ext cx="6375400" cy="511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/>
              <p:nvPr/>
            </p:nvSpPr>
            <p:spPr>
              <a:xfrm>
                <a:off x="728420" y="2995081"/>
                <a:ext cx="3392595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20" y="2995081"/>
                <a:ext cx="3392595" cy="815416"/>
              </a:xfrm>
              <a:prstGeom prst="rect">
                <a:avLst/>
              </a:prstGeom>
              <a:blipFill>
                <a:blip r:embed="rId6"/>
                <a:stretch>
                  <a:fillRect l="-2239" t="-1538" r="-2612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C947D26A-BB3F-2EE6-9507-7AA185EE27D2}"/>
              </a:ext>
            </a:extLst>
          </p:cNvPr>
          <p:cNvSpPr txBox="1">
            <a:spLocks/>
          </p:cNvSpPr>
          <p:nvPr/>
        </p:nvSpPr>
        <p:spPr>
          <a:xfrm>
            <a:off x="6354306" y="296375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two parameters of Gompertz Law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2D6472-C645-1572-10B2-8E9F4860465D}"/>
              </a:ext>
            </a:extLst>
          </p:cNvPr>
          <p:cNvSpPr/>
          <p:nvPr/>
        </p:nvSpPr>
        <p:spPr>
          <a:xfrm>
            <a:off x="706497" y="2939962"/>
            <a:ext cx="3604246" cy="100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474" y="4245475"/>
                <a:ext cx="3694269" cy="9515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initially mortality rate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associate with a low rate of increase of mortality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4" y="4245475"/>
                <a:ext cx="3694269" cy="951571"/>
              </a:xfrm>
              <a:prstGeom prst="rect">
                <a:avLst/>
              </a:prstGeom>
              <a:blipFill>
                <a:blip r:embed="rId7"/>
                <a:stretch>
                  <a:fillRect l="-1712" t="-18421" r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63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4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6207946" y="5149849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1322344C-7259-8C0B-9DE5-438ABCFC9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85"/>
          <a:stretch/>
        </p:blipFill>
        <p:spPr>
          <a:xfrm>
            <a:off x="6615899" y="1551715"/>
            <a:ext cx="4737901" cy="3363091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A110E421-A2A0-0D2A-FA5B-6E2BAF5F35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80"/>
          <a:stretch/>
        </p:blipFill>
        <p:spPr>
          <a:xfrm>
            <a:off x="939501" y="1587668"/>
            <a:ext cx="4636602" cy="3291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/>
              <p:nvPr/>
            </p:nvSpPr>
            <p:spPr>
              <a:xfrm>
                <a:off x="2101987" y="5286004"/>
                <a:ext cx="3392595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EFEB4-A8EB-9521-DD71-8432F7B8F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87" y="5286004"/>
                <a:ext cx="3392595" cy="815416"/>
              </a:xfrm>
              <a:prstGeom prst="rect">
                <a:avLst/>
              </a:prstGeom>
              <a:blipFill>
                <a:blip r:embed="rId5"/>
                <a:stretch>
                  <a:fillRect l="-2239" t="-3077" r="-2612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A2D6472-C645-1572-10B2-8E9F4860465D}"/>
              </a:ext>
            </a:extLst>
          </p:cNvPr>
          <p:cNvSpPr/>
          <p:nvPr/>
        </p:nvSpPr>
        <p:spPr>
          <a:xfrm>
            <a:off x="2080064" y="5230885"/>
            <a:ext cx="3604246" cy="100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5449384"/>
                <a:ext cx="3694269" cy="9515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initially mortality rate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associate with a low rate of increase of mortality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B211B4B8-B1D2-4E78-4EC3-8D7C5C60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449384"/>
                <a:ext cx="3694269" cy="951571"/>
              </a:xfrm>
              <a:prstGeom prst="rect">
                <a:avLst/>
              </a:prstGeom>
              <a:blipFill>
                <a:blip r:embed="rId6"/>
                <a:stretch>
                  <a:fillRect l="-1718" t="-18421" r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434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746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connection between health and death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6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6207946" y="5149849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showing the number of numbers and th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4A8A1A6-2D6A-6B86-63B4-74B0DEB9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63" y="1113153"/>
            <a:ext cx="4568745" cy="47490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2DD1EE-929E-3DE8-86CF-3EF9249C597F}"/>
              </a:ext>
            </a:extLst>
          </p:cNvPr>
          <p:cNvSpPr txBox="1">
            <a:spLocks/>
          </p:cNvSpPr>
          <p:nvPr/>
        </p:nvSpPr>
        <p:spPr>
          <a:xfrm>
            <a:off x="7148945" y="1463392"/>
            <a:ext cx="3957589" cy="1473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Worse health measurement leads to a decrease in a restricted mean survival.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912C2B-FEC2-A582-BE1D-FD0C71816E58}"/>
              </a:ext>
            </a:extLst>
          </p:cNvPr>
          <p:cNvSpPr txBox="1">
            <a:spLocks/>
          </p:cNvSpPr>
          <p:nvPr/>
        </p:nvSpPr>
        <p:spPr>
          <a:xfrm>
            <a:off x="319315" y="5925169"/>
            <a:ext cx="5952643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from: Clegg, A., Bates, C., Young, J., Ryan, R., Nichols, L., Ann Teale, E., ... &amp; Marshall, T. (2016). Development and validation of an electronic frailty index using routine primary care electronic health record data. Age and ageing, 45(3), 353-360.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992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706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Mortality Database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7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uman Mortality Database (@HMDatabase) / X">
            <a:extLst>
              <a:ext uri="{FF2B5EF4-FFF2-40B4-BE49-F238E27FC236}">
                <a16:creationId xmlns:a16="http://schemas.microsoft.com/office/drawing/2014/main" id="{AE6B4CCA-80B9-E14F-14ED-9878E6680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11659" r="16666" b="7340"/>
          <a:stretch/>
        </p:blipFill>
        <p:spPr bwMode="auto">
          <a:xfrm>
            <a:off x="9389533" y="326039"/>
            <a:ext cx="2110599" cy="260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8F32F9-C7E2-0CC8-37E7-D8562F7A4638}"/>
              </a:ext>
            </a:extLst>
          </p:cNvPr>
          <p:cNvSpPr txBox="1">
            <a:spLocks/>
          </p:cNvSpPr>
          <p:nvPr/>
        </p:nvSpPr>
        <p:spPr>
          <a:xfrm>
            <a:off x="838200" y="1977896"/>
            <a:ext cx="4326467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 resource on mortality in +40 developed countries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7B6D3B-60D9-9A6F-5F93-0EAD549D6278}"/>
              </a:ext>
            </a:extLst>
          </p:cNvPr>
          <p:cNvSpPr txBox="1">
            <a:spLocks/>
          </p:cNvSpPr>
          <p:nvPr/>
        </p:nvSpPr>
        <p:spPr>
          <a:xfrm>
            <a:off x="838200" y="3175181"/>
            <a:ext cx="4326467" cy="1828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of: 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Deaths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Size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Death Rates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to risk</a:t>
            </a:r>
          </a:p>
          <a:p>
            <a:pPr algn="just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12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744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Mortality Database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7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the rate of sweden&#10;&#10;Description automatically generated with medium confidence">
            <a:extLst>
              <a:ext uri="{FF2B5EF4-FFF2-40B4-BE49-F238E27FC236}">
                <a16:creationId xmlns:a16="http://schemas.microsoft.com/office/drawing/2014/main" id="{25D9A167-633E-B3A7-D780-27CB9DDC2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" t="1455"/>
          <a:stretch/>
        </p:blipFill>
        <p:spPr>
          <a:xfrm>
            <a:off x="2118833" y="1067163"/>
            <a:ext cx="7954334" cy="55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8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31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model for frailty index and mortality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9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96B082-AC66-2459-8F86-554EF2D3248E}"/>
                  </a:ext>
                </a:extLst>
              </p:cNvPr>
              <p:cNvSpPr txBox="1"/>
              <p:nvPr/>
            </p:nvSpPr>
            <p:spPr>
              <a:xfrm>
                <a:off x="1027044" y="2388641"/>
                <a:ext cx="1743041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96B082-AC66-2459-8F86-554EF2D32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44" y="2388641"/>
                <a:ext cx="1743041" cy="702115"/>
              </a:xfrm>
              <a:prstGeom prst="rect">
                <a:avLst/>
              </a:prstGeom>
              <a:blipFill>
                <a:blip r:embed="rId3"/>
                <a:stretch>
                  <a:fillRect l="-3623" t="-3571" r="-3623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B8B23A0B-29B2-2B70-DED3-2C845CE19C9E}"/>
              </a:ext>
            </a:extLst>
          </p:cNvPr>
          <p:cNvSpPr txBox="1">
            <a:spLocks/>
          </p:cNvSpPr>
          <p:nvPr/>
        </p:nvSpPr>
        <p:spPr>
          <a:xfrm>
            <a:off x="6618248" y="2296212"/>
            <a:ext cx="4546708" cy="2915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Exogenous damage rate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1BCA2AF-AD64-0162-C00D-D707C5B2BEAC}"/>
              </a:ext>
            </a:extLst>
          </p:cNvPr>
          <p:cNvSpPr txBox="1">
            <a:spLocks/>
          </p:cNvSpPr>
          <p:nvPr/>
        </p:nvSpPr>
        <p:spPr>
          <a:xfrm>
            <a:off x="6618248" y="2802577"/>
            <a:ext cx="4546708" cy="2915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damage rate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8CEB0E-53F6-90B1-8367-F83469915716}"/>
                  </a:ext>
                </a:extLst>
              </p14:cNvPr>
              <p14:cNvContentPartPr/>
              <p14:nvPr/>
            </p14:nvContentPartPr>
            <p14:xfrm>
              <a:off x="1890096" y="2802577"/>
              <a:ext cx="59040" cy="5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8CEB0E-53F6-90B1-8367-F834699157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0456" y="2622577"/>
                <a:ext cx="2386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FF998C-7ABB-A97B-08B1-B7C55EC8519C}"/>
                  </a:ext>
                </a:extLst>
              </p14:cNvPr>
              <p14:cNvContentPartPr/>
              <p14:nvPr/>
            </p14:nvContentPartPr>
            <p14:xfrm>
              <a:off x="9026488" y="2987533"/>
              <a:ext cx="2039760" cy="51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FF998C-7ABB-A97B-08B1-B7C55EC851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36848" y="2807893"/>
                <a:ext cx="22194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A4D4CA-CF6D-1400-E31B-167D7CEC7FFA}"/>
                  </a:ext>
                </a:extLst>
              </p14:cNvPr>
              <p14:cNvContentPartPr/>
              <p14:nvPr/>
            </p14:nvContentPartPr>
            <p14:xfrm>
              <a:off x="2496454" y="2786482"/>
              <a:ext cx="193320" cy="3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A4D4CA-CF6D-1400-E31B-167D7CEC7F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06814" y="2606842"/>
                <a:ext cx="3729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D1439AC-22EB-7E2D-656C-4C5BC8396540}"/>
                  </a:ext>
                </a:extLst>
              </p14:cNvPr>
              <p14:cNvContentPartPr/>
              <p14:nvPr/>
            </p14:nvContentPartPr>
            <p14:xfrm>
              <a:off x="8634808" y="2444293"/>
              <a:ext cx="2432160" cy="4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D1439AC-22EB-7E2D-656C-4C5BC83965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4808" y="2264293"/>
                <a:ext cx="26118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F942A9-C5DE-E338-06DE-C02B72CAE602}"/>
                  </a:ext>
                </a:extLst>
              </p:cNvPr>
              <p:cNvSpPr txBox="1"/>
              <p:nvPr/>
            </p:nvSpPr>
            <p:spPr>
              <a:xfrm>
                <a:off x="1027044" y="4394910"/>
                <a:ext cx="1566070" cy="557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F942A9-C5DE-E338-06DE-C02B72CAE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44" y="4394910"/>
                <a:ext cx="1566070" cy="557525"/>
              </a:xfrm>
              <a:prstGeom prst="rect">
                <a:avLst/>
              </a:prstGeom>
              <a:blipFill>
                <a:blip r:embed="rId12"/>
                <a:stretch>
                  <a:fillRect l="-4000" t="-4545" r="-2400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B5D99775-F8AD-E0A7-714D-589D8F028DC6}"/>
              </a:ext>
            </a:extLst>
          </p:cNvPr>
          <p:cNvSpPr txBox="1">
            <a:spLocks/>
          </p:cNvSpPr>
          <p:nvPr/>
        </p:nvSpPr>
        <p:spPr>
          <a:xfrm>
            <a:off x="6096000" y="4322614"/>
            <a:ext cx="5138530" cy="70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for relation between health and mortality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DEFBC-006A-9FFF-3DE8-A85F197CF47B}"/>
              </a:ext>
            </a:extLst>
          </p:cNvPr>
          <p:cNvSpPr txBox="1"/>
          <p:nvPr/>
        </p:nvSpPr>
        <p:spPr>
          <a:xfrm>
            <a:off x="838200" y="1375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8250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31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model for frailty index and mortality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8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96B082-AC66-2459-8F86-554EF2D3248E}"/>
                  </a:ext>
                </a:extLst>
              </p:cNvPr>
              <p:cNvSpPr txBox="1"/>
              <p:nvPr/>
            </p:nvSpPr>
            <p:spPr>
              <a:xfrm>
                <a:off x="1027044" y="2388641"/>
                <a:ext cx="297094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96B082-AC66-2459-8F86-554EF2D32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44" y="2388641"/>
                <a:ext cx="2970942" cy="702115"/>
              </a:xfrm>
              <a:prstGeom prst="rect">
                <a:avLst/>
              </a:prstGeom>
              <a:blipFill>
                <a:blip r:embed="rId3"/>
                <a:stretch>
                  <a:fillRect l="-2128" t="-3571" r="-3404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23FBB3C-3C2A-FD03-8F58-D8138477319A}"/>
              </a:ext>
            </a:extLst>
          </p:cNvPr>
          <p:cNvSpPr txBox="1">
            <a:spLocks/>
          </p:cNvSpPr>
          <p:nvPr/>
        </p:nvSpPr>
        <p:spPr>
          <a:xfrm>
            <a:off x="6565240" y="1933427"/>
            <a:ext cx="4546708" cy="38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saturation term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52541F-0115-B09F-293C-E329A5860EC8}"/>
                  </a:ext>
                </a:extLst>
              </p14:cNvPr>
              <p14:cNvContentPartPr/>
              <p14:nvPr/>
            </p14:nvContentPartPr>
            <p14:xfrm>
              <a:off x="1842960" y="2716110"/>
              <a:ext cx="909000" cy="209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52541F-0115-B09F-293C-E329A5860E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3320" y="2536470"/>
                <a:ext cx="108864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BEFEFB-B7D1-2B4F-E865-5E759EA5BDAD}"/>
                  </a:ext>
                </a:extLst>
              </p14:cNvPr>
              <p14:cNvContentPartPr/>
              <p14:nvPr/>
            </p14:nvContentPartPr>
            <p14:xfrm>
              <a:off x="9629048" y="2100239"/>
              <a:ext cx="1414440" cy="95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BEFEFB-B7D1-2B4F-E865-5E759EA5BD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9048" y="1920599"/>
                <a:ext cx="1594080" cy="455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B8B23A0B-29B2-2B70-DED3-2C845CE19C9E}"/>
              </a:ext>
            </a:extLst>
          </p:cNvPr>
          <p:cNvSpPr txBox="1">
            <a:spLocks/>
          </p:cNvSpPr>
          <p:nvPr/>
        </p:nvSpPr>
        <p:spPr>
          <a:xfrm>
            <a:off x="6565240" y="2584391"/>
            <a:ext cx="4546708" cy="2915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Exogenous damage rate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1BCA2AF-AD64-0162-C00D-D707C5B2BEAC}"/>
              </a:ext>
            </a:extLst>
          </p:cNvPr>
          <p:cNvSpPr txBox="1">
            <a:spLocks/>
          </p:cNvSpPr>
          <p:nvPr/>
        </p:nvSpPr>
        <p:spPr>
          <a:xfrm>
            <a:off x="6565240" y="3090756"/>
            <a:ext cx="4546708" cy="2915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damage rate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8CEB0E-53F6-90B1-8367-F83469915716}"/>
                  </a:ext>
                </a:extLst>
              </p14:cNvPr>
              <p14:cNvContentPartPr/>
              <p14:nvPr/>
            </p14:nvContentPartPr>
            <p14:xfrm>
              <a:off x="2967240" y="2809152"/>
              <a:ext cx="59040" cy="5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8CEB0E-53F6-90B1-8367-F834699157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7600" y="2629152"/>
                <a:ext cx="2386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FF998C-7ABB-A97B-08B1-B7C55EC8519C}"/>
                  </a:ext>
                </a:extLst>
              </p14:cNvPr>
              <p14:cNvContentPartPr/>
              <p14:nvPr/>
            </p14:nvContentPartPr>
            <p14:xfrm>
              <a:off x="8973480" y="3275712"/>
              <a:ext cx="2039760" cy="51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FF998C-7ABB-A97B-08B1-B7C55EC851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3840" y="3096072"/>
                <a:ext cx="22194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A4D4CA-CF6D-1400-E31B-167D7CEC7FFA}"/>
                  </a:ext>
                </a:extLst>
              </p14:cNvPr>
              <p14:cNvContentPartPr/>
              <p14:nvPr/>
            </p14:nvContentPartPr>
            <p14:xfrm>
              <a:off x="3606960" y="2802312"/>
              <a:ext cx="193320" cy="3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A4D4CA-CF6D-1400-E31B-167D7CEC7FF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17320" y="2622672"/>
                <a:ext cx="3729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D1439AC-22EB-7E2D-656C-4C5BC8396540}"/>
                  </a:ext>
                </a:extLst>
              </p14:cNvPr>
              <p14:cNvContentPartPr/>
              <p14:nvPr/>
            </p14:nvContentPartPr>
            <p14:xfrm>
              <a:off x="8581800" y="2732472"/>
              <a:ext cx="2432160" cy="4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D1439AC-22EB-7E2D-656C-4C5BC83965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91800" y="2552472"/>
                <a:ext cx="26118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F942A9-C5DE-E338-06DE-C02B72CAE602}"/>
                  </a:ext>
                </a:extLst>
              </p:cNvPr>
              <p:cNvSpPr txBox="1"/>
              <p:nvPr/>
            </p:nvSpPr>
            <p:spPr>
              <a:xfrm>
                <a:off x="1027044" y="4833918"/>
                <a:ext cx="1566070" cy="557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F942A9-C5DE-E338-06DE-C02B72CAE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44" y="4833918"/>
                <a:ext cx="1566070" cy="557525"/>
              </a:xfrm>
              <a:prstGeom prst="rect">
                <a:avLst/>
              </a:prstGeom>
              <a:blipFill>
                <a:blip r:embed="rId16"/>
                <a:stretch>
                  <a:fillRect l="-4000" t="-2222" r="-24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B5D99775-F8AD-E0A7-714D-589D8F028DC6}"/>
              </a:ext>
            </a:extLst>
          </p:cNvPr>
          <p:cNvSpPr txBox="1">
            <a:spLocks/>
          </p:cNvSpPr>
          <p:nvPr/>
        </p:nvSpPr>
        <p:spPr>
          <a:xfrm>
            <a:off x="6096000" y="4761622"/>
            <a:ext cx="5138530" cy="70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for relation between health and mortality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DEFBC-006A-9FFF-3DE8-A85F197CF47B}"/>
              </a:ext>
            </a:extLst>
          </p:cNvPr>
          <p:cNvSpPr txBox="1"/>
          <p:nvPr/>
        </p:nvSpPr>
        <p:spPr>
          <a:xfrm>
            <a:off x="838200" y="1375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087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number of age-specific regions&#10;&#10;Description automatically generated with medium confidence">
            <a:extLst>
              <a:ext uri="{FF2B5EF4-FFF2-40B4-BE49-F238E27FC236}">
                <a16:creationId xmlns:a16="http://schemas.microsoft.com/office/drawing/2014/main" id="{CC407E1E-91AD-9629-EDF2-E668D0ACB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2" t="8326" r="8844" b="6737"/>
          <a:stretch/>
        </p:blipFill>
        <p:spPr>
          <a:xfrm>
            <a:off x="641433" y="1531786"/>
            <a:ext cx="5347811" cy="447667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9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88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worsens with age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C231D67-AD60-DA3F-2964-3EE36F1F84B6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ge and age&#10;&#10;Description automatically generated">
            <a:extLst>
              <a:ext uri="{FF2B5EF4-FFF2-40B4-BE49-F238E27FC236}">
                <a16:creationId xmlns:a16="http://schemas.microsoft.com/office/drawing/2014/main" id="{B5D2ED24-4868-27DD-3366-43AAB4E5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96" y="930523"/>
            <a:ext cx="6098874" cy="50364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0A7181-1002-77AB-C0EA-A18FED86C8E8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heterogeneous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77E688-D834-1159-9A42-884EE822350A}"/>
              </a:ext>
            </a:extLst>
          </p:cNvPr>
          <p:cNvSpPr txBox="1"/>
          <p:nvPr/>
        </p:nvSpPr>
        <p:spPr>
          <a:xfrm>
            <a:off x="679396" y="6048211"/>
            <a:ext cx="6098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from: Mitnitski, A., Song, X., &amp; Rockwood, K. (2013). Assessing biological aging: the origin of deficit accumulation.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Biogerontology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709-717.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FC549558-A603-45F5-7761-157F18EA2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5" t="8847" r="8968" b="6910"/>
          <a:stretch/>
        </p:blipFill>
        <p:spPr>
          <a:xfrm>
            <a:off x="6202758" y="1531786"/>
            <a:ext cx="5399060" cy="4476670"/>
          </a:xfrm>
          <a:prstGeom prst="rect">
            <a:avLst/>
          </a:prstGeom>
        </p:spPr>
      </p:pic>
      <p:pic>
        <p:nvPicPr>
          <p:cNvPr id="12" name="Picture 11" descr="A diagram of a number of age-specific regions&#10;&#10;Description automatically generated with medium confidence">
            <a:extLst>
              <a:ext uri="{FF2B5EF4-FFF2-40B4-BE49-F238E27FC236}">
                <a16:creationId xmlns:a16="http://schemas.microsoft.com/office/drawing/2014/main" id="{CC407E1E-91AD-9629-EDF2-E668D0ACB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2" t="8326" r="8844" b="6737"/>
          <a:stretch/>
        </p:blipFill>
        <p:spPr>
          <a:xfrm>
            <a:off x="641433" y="1531786"/>
            <a:ext cx="5347811" cy="447667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9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94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diagram of a number of age-specific parameters&#10;&#10;Description automatically generated with medium confidence">
            <a:extLst>
              <a:ext uri="{FF2B5EF4-FFF2-40B4-BE49-F238E27FC236}">
                <a16:creationId xmlns:a16="http://schemas.microsoft.com/office/drawing/2014/main" id="{9C9EAAE7-CB02-7AF8-9FE7-D78FE5C6E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2" t="8583" r="8491" b="4985"/>
          <a:stretch/>
        </p:blipFill>
        <p:spPr>
          <a:xfrm>
            <a:off x="838200" y="1450074"/>
            <a:ext cx="5257800" cy="442373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7310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28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2DCFEC34-A05D-86F9-93DC-0F3553D8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" t="8354" r="9281" b="6626"/>
          <a:stretch/>
        </p:blipFill>
        <p:spPr>
          <a:xfrm>
            <a:off x="6229105" y="1450074"/>
            <a:ext cx="5124695" cy="4273207"/>
          </a:xfrm>
          <a:prstGeom prst="rect">
            <a:avLst/>
          </a:prstGeom>
        </p:spPr>
      </p:pic>
      <p:pic>
        <p:nvPicPr>
          <p:cNvPr id="26" name="Picture 25" descr="A diagram of a number of age-specific parameters&#10;&#10;Description automatically generated with medium confidence">
            <a:extLst>
              <a:ext uri="{FF2B5EF4-FFF2-40B4-BE49-F238E27FC236}">
                <a16:creationId xmlns:a16="http://schemas.microsoft.com/office/drawing/2014/main" id="{9C9EAAE7-CB02-7AF8-9FE7-D78FE5C6E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2" t="8583" r="8491" b="4985"/>
          <a:stretch/>
        </p:blipFill>
        <p:spPr>
          <a:xfrm>
            <a:off x="838200" y="1450074"/>
            <a:ext cx="5257800" cy="442373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01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2DCFEC34-A05D-86F9-93DC-0F3553D8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" t="8354" r="9281" b="6626"/>
          <a:stretch/>
        </p:blipFill>
        <p:spPr>
          <a:xfrm>
            <a:off x="6229105" y="1450074"/>
            <a:ext cx="5124695" cy="42732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84445-F872-D81E-E7B4-4E4DC820CD83}"/>
              </a:ext>
            </a:extLst>
          </p:cNvPr>
          <p:cNvSpPr txBox="1">
            <a:spLocks/>
          </p:cNvSpPr>
          <p:nvPr/>
        </p:nvSpPr>
        <p:spPr>
          <a:xfrm>
            <a:off x="838199" y="1808120"/>
            <a:ext cx="4711019" cy="968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the correlation between the 40-60 window and the 60-80 window ages.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221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2DCFEC34-A05D-86F9-93DC-0F3553D89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" t="8354" r="9281" b="6626"/>
          <a:stretch/>
        </p:blipFill>
        <p:spPr>
          <a:xfrm>
            <a:off x="6229105" y="1450074"/>
            <a:ext cx="5124695" cy="42732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AC65B71-AE39-20CA-01ED-D96C9FB66864}"/>
              </a:ext>
            </a:extLst>
          </p:cNvPr>
          <p:cNvSpPr txBox="1">
            <a:spLocks/>
          </p:cNvSpPr>
          <p:nvPr/>
        </p:nvSpPr>
        <p:spPr>
          <a:xfrm>
            <a:off x="838200" y="432031"/>
            <a:ext cx="10515600" cy="7241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Strehler-Mildvan Correlation phenomenological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964D895-19AC-F187-F83C-BFCCBC679D09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10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84445-F872-D81E-E7B4-4E4DC820CD83}"/>
              </a:ext>
            </a:extLst>
          </p:cNvPr>
          <p:cNvSpPr txBox="1">
            <a:spLocks/>
          </p:cNvSpPr>
          <p:nvPr/>
        </p:nvSpPr>
        <p:spPr>
          <a:xfrm>
            <a:off x="838199" y="1808120"/>
            <a:ext cx="4711019" cy="968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the correlation between the 40-60 window and the 60-80 window ages.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3C0475-0CE4-CB2A-045D-72FB7F5134AB}"/>
              </a:ext>
            </a:extLst>
          </p:cNvPr>
          <p:cNvSpPr txBox="1">
            <a:spLocks/>
          </p:cNvSpPr>
          <p:nvPr/>
        </p:nvSpPr>
        <p:spPr>
          <a:xfrm>
            <a:off x="838199" y="3429000"/>
            <a:ext cx="4711019" cy="1469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the observation window, there are different values for the parameters of Gompertz’s Law.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351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391"/>
            <a:ext cx="10515600" cy="72419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Strehler Mildvan Correlation parameters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11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129785A-5DE5-59BD-6F77-A5733A107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7" t="6948" r="8216" b="9847"/>
          <a:stretch/>
        </p:blipFill>
        <p:spPr>
          <a:xfrm>
            <a:off x="757130" y="1252329"/>
            <a:ext cx="6385792" cy="5067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FDB12621-61BC-B658-1380-2EB7F0EF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9269" y="2323676"/>
                <a:ext cx="3695601" cy="70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Exploration of the behaviour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FDB12621-61BC-B658-1380-2EB7F0EF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69" y="2323676"/>
                <a:ext cx="3695601" cy="702115"/>
              </a:xfrm>
              <a:prstGeom prst="rect">
                <a:avLst/>
              </a:prstGeom>
              <a:blipFill>
                <a:blip r:embed="rId4"/>
                <a:stretch>
                  <a:fillRect r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7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391"/>
            <a:ext cx="10515600" cy="72419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Strehler Mildvan Correlation parameters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11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129785A-5DE5-59BD-6F77-A5733A107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7" t="6948" r="8216" b="9847"/>
          <a:stretch/>
        </p:blipFill>
        <p:spPr>
          <a:xfrm>
            <a:off x="757130" y="1252329"/>
            <a:ext cx="6385792" cy="5067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FDB12621-61BC-B658-1380-2EB7F0EF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9269" y="2323676"/>
                <a:ext cx="3695601" cy="70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Exploration of the behaviour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FDB12621-61BC-B658-1380-2EB7F0EF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69" y="2323676"/>
                <a:ext cx="3695601" cy="702115"/>
              </a:xfrm>
              <a:prstGeom prst="rect">
                <a:avLst/>
              </a:prstGeom>
              <a:blipFill>
                <a:blip r:embed="rId4"/>
                <a:stretch>
                  <a:fillRect r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8BC25B-7EA9-DDAD-167E-580D6E43BD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9269" y="3651734"/>
                <a:ext cx="3695602" cy="70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It’s not possible to get a final value different from zero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Model 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8BC25B-7EA9-DDAD-167E-580D6E43B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69" y="3651734"/>
                <a:ext cx="3695602" cy="702115"/>
              </a:xfrm>
              <a:prstGeom prst="rect">
                <a:avLst/>
              </a:prstGeom>
              <a:blipFill>
                <a:blip r:embed="rId5"/>
                <a:stretch>
                  <a:fillRect t="-25000" r="-171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734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391"/>
            <a:ext cx="10515600" cy="72419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Strehler Mildvan Correlation parameters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12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a graph of a number of different ph models&#10;&#10;Description automatically generated with medium confidence">
            <a:extLst>
              <a:ext uri="{FF2B5EF4-FFF2-40B4-BE49-F238E27FC236}">
                <a16:creationId xmlns:a16="http://schemas.microsoft.com/office/drawing/2014/main" id="{8BDA42CB-9A4E-272A-C3D3-ABBAD83ED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2" t="6987" r="8450" b="11364"/>
          <a:stretch/>
        </p:blipFill>
        <p:spPr>
          <a:xfrm>
            <a:off x="1007688" y="1190882"/>
            <a:ext cx="6550429" cy="5076838"/>
          </a:xfrm>
          <a:prstGeom prst="rect">
            <a:avLst/>
          </a:prstGeom>
        </p:spPr>
      </p:pic>
      <p:pic>
        <p:nvPicPr>
          <p:cNvPr id="10" name="Picture 9" descr="A graph showing a normal curve&#10;&#10;Description automatically generated with medium confidence">
            <a:extLst>
              <a:ext uri="{FF2B5EF4-FFF2-40B4-BE49-F238E27FC236}">
                <a16:creationId xmlns:a16="http://schemas.microsoft.com/office/drawing/2014/main" id="{AB595029-5282-BC78-D22B-494B6348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4056" y="-434226"/>
            <a:ext cx="7772400" cy="6217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FDB12621-61BC-B658-1380-2EB7F0EF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9269" y="3027186"/>
                <a:ext cx="3695601" cy="70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Exploration of the behaviour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FDB12621-61BC-B658-1380-2EB7F0EF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69" y="3027186"/>
                <a:ext cx="3695601" cy="702115"/>
              </a:xfrm>
              <a:prstGeom prst="rect">
                <a:avLst/>
              </a:prstGeom>
              <a:blipFill>
                <a:blip r:embed="rId5"/>
                <a:stretch>
                  <a:fillRect t="-5357" r="-3425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864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754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 Mildvan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13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F2CB0-D94A-DA86-F4AF-66C5DCE34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34647" y="463593"/>
            <a:ext cx="7772400" cy="5829300"/>
          </a:xfrm>
          <a:prstGeom prst="rect">
            <a:avLst/>
          </a:prstGeom>
        </p:spPr>
      </p:pic>
      <p:pic>
        <p:nvPicPr>
          <p:cNvPr id="7" name="Picture 6" descr="A group of graphs showing different types of damage&#10;&#10;Description automatically generated">
            <a:extLst>
              <a:ext uri="{FF2B5EF4-FFF2-40B4-BE49-F238E27FC236}">
                <a16:creationId xmlns:a16="http://schemas.microsoft.com/office/drawing/2014/main" id="{30E50222-FAA2-56FB-A1DC-80D92890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180" y="925944"/>
            <a:ext cx="8759969" cy="54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58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754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Strehler Mildvan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384022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14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oup of graphs showing different types of damage&#10;&#10;Description automatically generated">
            <a:extLst>
              <a:ext uri="{FF2B5EF4-FFF2-40B4-BE49-F238E27FC236}">
                <a16:creationId xmlns:a16="http://schemas.microsoft.com/office/drawing/2014/main" id="{30E50222-FAA2-56FB-A1DC-80D92890B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59" t="51130"/>
          <a:stretch/>
        </p:blipFill>
        <p:spPr>
          <a:xfrm>
            <a:off x="757129" y="3651734"/>
            <a:ext cx="4390604" cy="284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E5C0E-B42A-9453-15AB-893DDF53B441}"/>
              </a:ext>
            </a:extLst>
          </p:cNvPr>
          <p:cNvSpPr txBox="1">
            <a:spLocks/>
          </p:cNvSpPr>
          <p:nvPr/>
        </p:nvSpPr>
        <p:spPr>
          <a:xfrm>
            <a:off x="6728178" y="1937781"/>
            <a:ext cx="4625622" cy="70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Exogenous damage rate allows for variation in the Strehler Mildvan correlation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graphs showing different types of damage&#10;&#10;Description automatically generated">
            <a:extLst>
              <a:ext uri="{FF2B5EF4-FFF2-40B4-BE49-F238E27FC236}">
                <a16:creationId xmlns:a16="http://schemas.microsoft.com/office/drawing/2014/main" id="{2A978821-8C41-762E-7CD7-7886B4550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" t="4531" r="49203" b="48664"/>
          <a:stretch/>
        </p:blipFill>
        <p:spPr>
          <a:xfrm>
            <a:off x="838200" y="1078114"/>
            <a:ext cx="4117531" cy="24214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A6A0007-D259-4E93-ACEC-9B4687D7C559}"/>
              </a:ext>
            </a:extLst>
          </p:cNvPr>
          <p:cNvSpPr txBox="1">
            <a:spLocks/>
          </p:cNvSpPr>
          <p:nvPr/>
        </p:nvSpPr>
        <p:spPr>
          <a:xfrm>
            <a:off x="6728178" y="4569161"/>
            <a:ext cx="4625622" cy="70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variations obtained do not correspond to the phenomenological data.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20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worsens with age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C231D67-AD60-DA3F-2964-3EE36F1F84B6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0A7181-1002-77AB-C0EA-A18FED86C8E8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heterogeneous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677AC-765F-8647-F937-859EEB3ED8BD}"/>
              </a:ext>
            </a:extLst>
          </p:cNvPr>
          <p:cNvSpPr txBox="1">
            <a:spLocks/>
          </p:cNvSpPr>
          <p:nvPr/>
        </p:nvSpPr>
        <p:spPr>
          <a:xfrm>
            <a:off x="7373257" y="2402665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Accumulation of deficits with the age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ge and age&#10;&#10;Description automatically generated">
            <a:extLst>
              <a:ext uri="{FF2B5EF4-FFF2-40B4-BE49-F238E27FC236}">
                <a16:creationId xmlns:a16="http://schemas.microsoft.com/office/drawing/2014/main" id="{9E6E252D-E826-8FC2-8F1C-4A8CADA8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96" y="930523"/>
            <a:ext cx="6098874" cy="5036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39BE9-9798-1C2C-1907-6920D0FAFD64}"/>
              </a:ext>
            </a:extLst>
          </p:cNvPr>
          <p:cNvSpPr txBox="1"/>
          <p:nvPr/>
        </p:nvSpPr>
        <p:spPr>
          <a:xfrm>
            <a:off x="679396" y="6048211"/>
            <a:ext cx="6098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from: Mitnitski, A., Song, X., &amp; Rockwood, K. (2013). Assessing biological aging: the origin of deficit accumulation.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Biogerontology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709-717.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81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worsens with age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C231D67-AD60-DA3F-2964-3EE36F1F84B6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0A7181-1002-77AB-C0EA-A18FED86C8E8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heterogeneous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677AC-765F-8647-F937-859EEB3ED8BD}"/>
              </a:ext>
            </a:extLst>
          </p:cNvPr>
          <p:cNvSpPr txBox="1">
            <a:spLocks/>
          </p:cNvSpPr>
          <p:nvPr/>
        </p:nvSpPr>
        <p:spPr>
          <a:xfrm>
            <a:off x="7373257" y="2402665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Accumulation of deficits with the age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D6E684-ED57-91B2-34D7-C70803289F8B}"/>
                  </a:ext>
                </a:extLst>
              </p:cNvPr>
              <p:cNvSpPr txBox="1"/>
              <p:nvPr/>
            </p:nvSpPr>
            <p:spPr>
              <a:xfrm>
                <a:off x="8219509" y="3500280"/>
                <a:ext cx="2622064" cy="1252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𝐹𝐼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D6E684-ED57-91B2-34D7-C70803289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509" y="3500280"/>
                <a:ext cx="2622064" cy="1252074"/>
              </a:xfrm>
              <a:prstGeom prst="rect">
                <a:avLst/>
              </a:prstGeom>
              <a:blipFill>
                <a:blip r:embed="rId2"/>
                <a:stretch>
                  <a:fillRect l="-4348" t="-79000" r="-966" b="-7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A30F7D6C-466D-FB57-99F0-1D57410550F8}"/>
              </a:ext>
            </a:extLst>
          </p:cNvPr>
          <p:cNvSpPr txBox="1">
            <a:spLocks/>
          </p:cNvSpPr>
          <p:nvPr/>
        </p:nvSpPr>
        <p:spPr>
          <a:xfrm>
            <a:off x="7558117" y="5131553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Frailty Index as a measure of deficit accumulation </a:t>
            </a:r>
          </a:p>
          <a:p>
            <a:pPr algn="ct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age and age&#10;&#10;Description automatically generated">
            <a:extLst>
              <a:ext uri="{FF2B5EF4-FFF2-40B4-BE49-F238E27FC236}">
                <a16:creationId xmlns:a16="http://schemas.microsoft.com/office/drawing/2014/main" id="{D1122499-9F67-E8A9-48EF-20B1564B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6" y="930523"/>
            <a:ext cx="6098874" cy="5036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6DCA06-7DC7-A73B-60E3-66092D690631}"/>
              </a:ext>
            </a:extLst>
          </p:cNvPr>
          <p:cNvSpPr txBox="1"/>
          <p:nvPr/>
        </p:nvSpPr>
        <p:spPr>
          <a:xfrm>
            <a:off x="679396" y="6048211"/>
            <a:ext cx="6098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from: Mitnitski, A., Song, X., &amp; Rockwood, K. (2013). Assessing biological aging: the origin of deficit accumulation.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Biogerontology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709-717.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92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Mortality Increase with the 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75D3A5-F6BF-A528-6B10-C19E43E895B6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Phenomenological behaviour of mortality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graph of age-related rates&#10;&#10;Description automatically generated">
            <a:extLst>
              <a:ext uri="{FF2B5EF4-FFF2-40B4-BE49-F238E27FC236}">
                <a16:creationId xmlns:a16="http://schemas.microsoft.com/office/drawing/2014/main" id="{4D56C4F5-E989-7AE7-2743-C5D65B6A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0" t="8184" r="9594" b="6606"/>
          <a:stretch/>
        </p:blipFill>
        <p:spPr>
          <a:xfrm>
            <a:off x="319315" y="1176480"/>
            <a:ext cx="6850742" cy="535548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0C231D67-AD60-DA3F-2964-3EE36F1F84B6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2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94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Mortality Increase with the 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75D3A5-F6BF-A528-6B10-C19E43E895B6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Phenomenological behaviour of mortality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graph of age-related rates&#10;&#10;Description automatically generated">
            <a:extLst>
              <a:ext uri="{FF2B5EF4-FFF2-40B4-BE49-F238E27FC236}">
                <a16:creationId xmlns:a16="http://schemas.microsoft.com/office/drawing/2014/main" id="{4D56C4F5-E989-7AE7-2743-C5D65B6A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0" t="8184" r="9594" b="6606"/>
          <a:stretch/>
        </p:blipFill>
        <p:spPr>
          <a:xfrm>
            <a:off x="319315" y="1176480"/>
            <a:ext cx="6850742" cy="5355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F6A413-C063-8366-5A41-A1F017C2C54F}"/>
              </a:ext>
            </a:extLst>
          </p:cNvPr>
          <p:cNvSpPr txBox="1">
            <a:spLocks/>
          </p:cNvSpPr>
          <p:nvPr/>
        </p:nvSpPr>
        <p:spPr>
          <a:xfrm>
            <a:off x="7373257" y="2140654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Atypical behaviour in the 20s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19D9A2-F65E-9EC4-D31B-27B7E248FEF5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2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34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Mortality Increase with the 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75D3A5-F6BF-A528-6B10-C19E43E895B6}"/>
              </a:ext>
            </a:extLst>
          </p:cNvPr>
          <p:cNvSpPr txBox="1">
            <a:spLocks/>
          </p:cNvSpPr>
          <p:nvPr/>
        </p:nvSpPr>
        <p:spPr>
          <a:xfrm>
            <a:off x="7373257" y="1464436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Phenomenological behaviour of mortality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graph of age-related rates&#10;&#10;Description automatically generated">
            <a:extLst>
              <a:ext uri="{FF2B5EF4-FFF2-40B4-BE49-F238E27FC236}">
                <a16:creationId xmlns:a16="http://schemas.microsoft.com/office/drawing/2014/main" id="{4D56C4F5-E989-7AE7-2743-C5D65B6A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0" t="8184" r="9594" b="6606"/>
          <a:stretch/>
        </p:blipFill>
        <p:spPr>
          <a:xfrm>
            <a:off x="319315" y="1176480"/>
            <a:ext cx="6850742" cy="5355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F6A413-C063-8366-5A41-A1F017C2C54F}"/>
              </a:ext>
            </a:extLst>
          </p:cNvPr>
          <p:cNvSpPr txBox="1">
            <a:spLocks/>
          </p:cNvSpPr>
          <p:nvPr/>
        </p:nvSpPr>
        <p:spPr>
          <a:xfrm>
            <a:off x="7373257" y="2140654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Atypical behaviour in the 20s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29A166-D6F5-9BCB-D418-D9EE128BDA26}"/>
              </a:ext>
            </a:extLst>
          </p:cNvPr>
          <p:cNvSpPr txBox="1">
            <a:spLocks/>
          </p:cNvSpPr>
          <p:nvPr/>
        </p:nvSpPr>
        <p:spPr>
          <a:xfrm>
            <a:off x="7373257" y="2816872"/>
            <a:ext cx="4314568" cy="52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40 age = Exponential increment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2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697"/>
            <a:ext cx="10515600" cy="72419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to model the exponential increment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3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1556681" y="3053456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C8456D-1D4C-04E5-2CAC-CBCF40E6CC70}"/>
              </a:ext>
            </a:extLst>
          </p:cNvPr>
          <p:cNvSpPr txBox="1">
            <a:spLocks/>
          </p:cNvSpPr>
          <p:nvPr/>
        </p:nvSpPr>
        <p:spPr>
          <a:xfrm>
            <a:off x="1275522" y="2581682"/>
            <a:ext cx="5056511" cy="2239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Gompertz, B. (1833, December). On the nature of the function expressive of the law of human mortality, and on a new mode of determining the value of life contingencies. In a letter to Francis Baily, Esq. FRS &amp;c. By Benjamin Gompertz, Esq. FR S. In Abstracts of the Papers Printed in the Philosophical Transactions of the Royal Society of London (No. 2, pp. 252-253). London: The Royal Society.</a:t>
            </a:r>
          </a:p>
          <a:p>
            <a:pPr algn="just"/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C889BD-A6CA-7464-7C5C-BCB5390A6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0" t="4754" r="21928" b="16454"/>
          <a:stretch/>
        </p:blipFill>
        <p:spPr>
          <a:xfrm>
            <a:off x="7144592" y="1361677"/>
            <a:ext cx="3490727" cy="51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1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2ED586-B619-F500-0D49-5654891C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9"/>
            <a:ext cx="10515600" cy="72419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 Law to model the exponential increment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607D07-15E4-A6C7-2A5D-9DE3E1E19194}"/>
              </a:ext>
            </a:extLst>
          </p:cNvPr>
          <p:cNvSpPr txBox="1">
            <a:spLocks/>
          </p:cNvSpPr>
          <p:nvPr/>
        </p:nvSpPr>
        <p:spPr>
          <a:xfrm>
            <a:off x="7558117" y="6400955"/>
            <a:ext cx="4314568" cy="262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3</a:t>
            </a:r>
          </a:p>
          <a:p>
            <a:pPr algn="r"/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/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A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01E42-CC8B-AA1B-6B96-47C20B1F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9568"/>
                <a:ext cx="3036376" cy="451086"/>
              </a:xfrm>
              <a:prstGeom prst="rect">
                <a:avLst/>
              </a:prstGeom>
              <a:blipFill>
                <a:blip r:embed="rId3"/>
                <a:stretch>
                  <a:fillRect l="-4167" t="-16216" b="-48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799BE7C-725B-E1DC-D483-8F664630BCB9}"/>
              </a:ext>
            </a:extLst>
          </p:cNvPr>
          <p:cNvSpPr/>
          <p:nvPr/>
        </p:nvSpPr>
        <p:spPr>
          <a:xfrm>
            <a:off x="728420" y="1689568"/>
            <a:ext cx="2867187" cy="6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144646-F092-6EB2-AEA8-87EB10F2301E}"/>
              </a:ext>
            </a:extLst>
          </p:cNvPr>
          <p:cNvSpPr txBox="1">
            <a:spLocks/>
          </p:cNvSpPr>
          <p:nvPr/>
        </p:nvSpPr>
        <p:spPr>
          <a:xfrm>
            <a:off x="6354306" y="1619322"/>
            <a:ext cx="4850490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model to explain the exponential increment of mortality with age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18BE3D-CC08-D90A-C63A-F6FC886D3BDE}"/>
              </a:ext>
            </a:extLst>
          </p:cNvPr>
          <p:cNvSpPr txBox="1">
            <a:spLocks/>
          </p:cNvSpPr>
          <p:nvPr/>
        </p:nvSpPr>
        <p:spPr>
          <a:xfrm>
            <a:off x="588935" y="2589355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age dependent term and age independent term</a:t>
            </a:r>
          </a:p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6228BA2-76CD-B276-E4F3-8BA65C7DF6EF}"/>
              </a:ext>
            </a:extLst>
          </p:cNvPr>
          <p:cNvSpPr txBox="1">
            <a:spLocks/>
          </p:cNvSpPr>
          <p:nvPr/>
        </p:nvSpPr>
        <p:spPr>
          <a:xfrm>
            <a:off x="728420" y="3945940"/>
            <a:ext cx="3146156" cy="951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15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3841</TotalTime>
  <Words>1024</Words>
  <Application>Microsoft Macintosh PowerPoint</Application>
  <PresentationFormat>Widescreen</PresentationFormat>
  <Paragraphs>152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Times New Roman</vt:lpstr>
      <vt:lpstr>Office Theme</vt:lpstr>
      <vt:lpstr>Health, mortality and Human Aging </vt:lpstr>
      <vt:lpstr>Health worsens with age</vt:lpstr>
      <vt:lpstr>Health worsens with age</vt:lpstr>
      <vt:lpstr>Health worsens with age</vt:lpstr>
      <vt:lpstr>Mortality Increase with the Age</vt:lpstr>
      <vt:lpstr>Mortality Increase with the Age</vt:lpstr>
      <vt:lpstr>Mortality Increase with the Age</vt:lpstr>
      <vt:lpstr>Gompertz Law to model the exponential increment</vt:lpstr>
      <vt:lpstr>Gompertz Law to model the exponential increment</vt:lpstr>
      <vt:lpstr>Gompertz Law to model the exponential increment</vt:lpstr>
      <vt:lpstr>Strehler-Mildvan Correlation</vt:lpstr>
      <vt:lpstr>Strehler-Mildvan Correlation</vt:lpstr>
      <vt:lpstr>Strehler-Mildvan Correlation</vt:lpstr>
      <vt:lpstr>There are a connection between health and death</vt:lpstr>
      <vt:lpstr>Human Mortality Database</vt:lpstr>
      <vt:lpstr>Human Mortality Database</vt:lpstr>
      <vt:lpstr>Developing a model for frailty index and mortality</vt:lpstr>
      <vt:lpstr>Developing a model for frailty index and mortality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Exploration of Strehler Mildvan Correlation parameters</vt:lpstr>
      <vt:lpstr>Exploration of Strehler Mildvan Correlation parameters</vt:lpstr>
      <vt:lpstr>Exploration of Strehler Mildvan Correlation parameters</vt:lpstr>
      <vt:lpstr>Strehler Mildvan Correlation</vt:lpstr>
      <vt:lpstr>Strehler Mildvan Correlation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Ruido, Información y Fitness en ambientes cambiantes</dc:title>
  <dc:creator>Rafael Enrique Velasquez Rojas</dc:creator>
  <cp:lastModifiedBy>Rafael Enrique Velasquez Rojas</cp:lastModifiedBy>
  <cp:revision>23</cp:revision>
  <dcterms:created xsi:type="dcterms:W3CDTF">2023-03-08T12:33:02Z</dcterms:created>
  <dcterms:modified xsi:type="dcterms:W3CDTF">2023-11-06T05:28:24Z</dcterms:modified>
</cp:coreProperties>
</file>